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71" r:id="rId4"/>
    <p:sldId id="263" r:id="rId5"/>
    <p:sldId id="273" r:id="rId6"/>
    <p:sldId id="276" r:id="rId7"/>
    <p:sldId id="275" r:id="rId8"/>
    <p:sldId id="264" r:id="rId9"/>
    <p:sldId id="269" r:id="rId10"/>
    <p:sldId id="277" r:id="rId11"/>
    <p:sldId id="27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4371745142195442"/>
          <c:y val="7.2942342442404396E-4"/>
        </c:manualLayout>
      </c:layout>
      <c:overlay val="0"/>
      <c:txPr>
        <a:bodyPr/>
        <a:lstStyle/>
        <a:p>
          <a:pPr algn="ctr" rtl="0">
            <a:defRPr lang="en-US" sz="5400" b="1" i="0" u="none" strike="noStrike" kern="1200" baseline="0">
              <a:solidFill>
                <a:schemeClr val="accent1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2218281669171454E-2"/>
          <c:y val="0.14587963122742625"/>
          <c:w val="0.45400677532786438"/>
          <c:h val="0.8517382683410442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NEWS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6000" dirty="0">
                        <a:solidFill>
                          <a:schemeClr val="bg1"/>
                        </a:solidFill>
                      </a:rPr>
                      <a:t>32%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800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6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1">
                  <c:v>Men</c:v>
                </c:pt>
                <c:pt idx="2">
                  <c:v>Gender neutral</c:v>
                </c:pt>
                <c:pt idx="3">
                  <c:v>Women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1">
                  <c:v>0.32</c:v>
                </c:pt>
                <c:pt idx="2">
                  <c:v>0.6</c:v>
                </c:pt>
                <c:pt idx="3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406819809440567"/>
          <c:y val="0.28407731674704922"/>
          <c:w val="0.2842261324446449"/>
          <c:h val="0.47953627324080444"/>
        </c:manualLayout>
      </c:layout>
      <c:overlay val="0"/>
      <c:txPr>
        <a:bodyPr/>
        <a:lstStyle/>
        <a:p>
          <a:pPr>
            <a:defRPr sz="32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22414224384252"/>
          <c:y val="1.6406248990757322E-2"/>
        </c:manualLayout>
      </c:layout>
      <c:overlay val="0"/>
      <c:txPr>
        <a:bodyPr/>
        <a:lstStyle/>
        <a:p>
          <a:pPr>
            <a:defRPr lang="en-US" sz="4400" kern="1200">
              <a:solidFill>
                <a:schemeClr val="accent1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130257321763037E-2"/>
          <c:y val="0.1779773512563145"/>
          <c:w val="0.44160204470282544"/>
          <c:h val="0.728783665798248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HEADLINES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4000" dirty="0">
                        <a:solidFill>
                          <a:schemeClr val="bg1"/>
                        </a:solidFill>
                      </a:rPr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6000" dirty="0">
                        <a:solidFill>
                          <a:schemeClr val="bg1"/>
                        </a:solidFill>
                      </a:rPr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6000" dirty="0">
                        <a:solidFill>
                          <a:schemeClr val="bg1"/>
                        </a:solidFill>
                      </a:rPr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3"/>
                <c:pt idx="0">
                  <c:v>Women</c:v>
                </c:pt>
                <c:pt idx="1">
                  <c:v>Men</c:v>
                </c:pt>
                <c:pt idx="2">
                  <c:v>Gender neutral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0.11</c:v>
                </c:pt>
                <c:pt idx="1">
                  <c:v>0.48</c:v>
                </c:pt>
                <c:pt idx="2">
                  <c:v>0.41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516121827895425"/>
          <c:y val="0.31647414391768303"/>
          <c:w val="0.33483878172104575"/>
          <c:h val="0.40109495564130443"/>
        </c:manualLayout>
      </c:layout>
      <c:overlay val="0"/>
      <c:txPr>
        <a:bodyPr/>
        <a:lstStyle/>
        <a:p>
          <a:pPr>
            <a:defRPr sz="3200" baseline="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5400" b="1" i="0" u="none" strike="noStrike" kern="1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</a:t>
            </a:r>
          </a:p>
        </c:rich>
      </c:tx>
      <c:layout>
        <c:manualLayout>
          <c:xMode val="edge"/>
          <c:yMode val="edge"/>
          <c:x val="0.17464906875554037"/>
          <c:y val="8.385208411734690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7589129001269811E-2"/>
          <c:y val="0.16176820663572336"/>
          <c:w val="0.35374839501354671"/>
          <c:h val="0.8517382683410442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SOURCES</c:v>
                </c:pt>
              </c:strCache>
            </c:strRef>
          </c:tx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/>
                      <a:t>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6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No p. source</c:v>
                </c:pt>
                <c:pt idx="1">
                  <c:v>Men</c:v>
                </c:pt>
                <c:pt idx="2">
                  <c:v>Both</c:v>
                </c:pt>
                <c:pt idx="3">
                  <c:v>Women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0.27</c:v>
                </c:pt>
                <c:pt idx="1">
                  <c:v>0.33</c:v>
                </c:pt>
                <c:pt idx="2">
                  <c:v>0.35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15510409251984"/>
          <c:y val="0.26568673949838312"/>
          <c:w val="0.36040307455359311"/>
          <c:h val="0.53226077917533487"/>
        </c:manualLayout>
      </c:layout>
      <c:overlay val="0"/>
      <c:txPr>
        <a:bodyPr/>
        <a:lstStyle/>
        <a:p>
          <a:pPr>
            <a:defRPr sz="4000" b="1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7338251107562938"/>
          <c:y val="1.3218770654329148E-2"/>
        </c:manualLayout>
      </c:layout>
      <c:overlay val="0"/>
      <c:txPr>
        <a:bodyPr/>
        <a:lstStyle/>
        <a:p>
          <a:pPr algn="ctr" rtl="0">
            <a:defRPr lang="en-US" sz="4400" b="1" i="0" u="none" strike="noStrike" kern="1200" baseline="0">
              <a:solidFill>
                <a:srgbClr val="90C226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708801679425645E-2"/>
          <c:y val="0.20645076007931262"/>
          <c:w val="0.33763306441948515"/>
          <c:h val="0.782974223397224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AUTHORS</c:v>
                </c:pt>
              </c:strCache>
            </c:strRef>
          </c:tx>
          <c:dLbls>
            <c:txPr>
              <a:bodyPr/>
              <a:lstStyle/>
              <a:p>
                <a:pPr>
                  <a:defRPr sz="6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1">
                  <c:v>Men</c:v>
                </c:pt>
                <c:pt idx="2">
                  <c:v>Newsroom</c:v>
                </c:pt>
                <c:pt idx="3">
                  <c:v>Women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1">
                  <c:v>0.24</c:v>
                </c:pt>
                <c:pt idx="2">
                  <c:v>0.33</c:v>
                </c:pt>
                <c:pt idx="3">
                  <c:v>0.43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715669902663362"/>
          <c:y val="0.2717464910409001"/>
          <c:w val="0.2759402402100754"/>
          <c:h val="0.46731997231344097"/>
        </c:manualLayout>
      </c:layout>
      <c:overlay val="0"/>
      <c:txPr>
        <a:bodyPr/>
        <a:lstStyle/>
        <a:p>
          <a:pPr>
            <a:defRPr sz="32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IZJAVE</a:t>
            </a:r>
            <a:r>
              <a:rPr lang="hr-HR" baseline="0"/>
              <a:t> PODIJELJENE PREMA SUGOVORNICIMA I VRSTI VIJESTI</a:t>
            </a:r>
            <a:endParaRPr lang="hr-HR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BEZ IZJAVE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TVRDA</c:v>
                </c:pt>
                <c:pt idx="1">
                  <c:v>MEKA</c:v>
                </c:pt>
                <c:pt idx="2">
                  <c:v>TEŠKO ODREDITI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195</c:v>
                </c:pt>
                <c:pt idx="1">
                  <c:v>48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7D-440A-8051-B8E0DBDF80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MUŠKARCI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TVRDA</c:v>
                </c:pt>
                <c:pt idx="1">
                  <c:v>MEKA</c:v>
                </c:pt>
                <c:pt idx="2">
                  <c:v>TEŠKO ODREDITI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429</c:v>
                </c:pt>
                <c:pt idx="1">
                  <c:v>55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97D-440A-8051-B8E0DBDF80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ŽENE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TVRDA</c:v>
                </c:pt>
                <c:pt idx="1">
                  <c:v>MEKA</c:v>
                </c:pt>
                <c:pt idx="2">
                  <c:v>TEŠKO ODREDITI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69</c:v>
                </c:pt>
                <c:pt idx="1">
                  <c:v>34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97D-440A-8051-B8E0DBDF80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OBOJE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TVRDA</c:v>
                </c:pt>
                <c:pt idx="1">
                  <c:v>MEKA</c:v>
                </c:pt>
                <c:pt idx="2">
                  <c:v>TEŠKO ODREDITI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334</c:v>
                </c:pt>
                <c:pt idx="1">
                  <c:v>176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97D-440A-8051-B8E0DBDF80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226752"/>
        <c:axId val="37240832"/>
        <c:axId val="0"/>
      </c:bar3DChart>
      <c:catAx>
        <c:axId val="3722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40832"/>
        <c:crosses val="autoZero"/>
        <c:auto val="1"/>
        <c:lblAlgn val="ctr"/>
        <c:lblOffset val="100"/>
        <c:noMultiLvlLbl val="0"/>
      </c:catAx>
      <c:valAx>
        <c:axId val="3724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2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63532445667783E-2"/>
          <c:y val="9.7444074918264109E-2"/>
          <c:w val="0.33885106185470221"/>
          <c:h val="0.8158639261290050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dLbls>
            <c:txPr>
              <a:bodyPr/>
              <a:lstStyle/>
              <a:p>
                <a:pPr>
                  <a:defRPr sz="6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1">
                  <c:v>Men</c:v>
                </c:pt>
                <c:pt idx="3">
                  <c:v>Women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1">
                  <c:v>0.3</c:v>
                </c:pt>
                <c:pt idx="3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158284337322282"/>
          <c:y val="0.21146285591646738"/>
          <c:w val="0.24910444507748858"/>
          <c:h val="0.60834229868801393"/>
        </c:manualLayout>
      </c:layout>
      <c:overlay val="0"/>
      <c:txPr>
        <a:bodyPr/>
        <a:lstStyle/>
        <a:p>
          <a:pPr>
            <a:defRPr sz="4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B3C9F-56C7-4B5D-83BF-3469E2C202EF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B6050A8-08DB-4C5F-A492-7EAE4B7AF1BF}">
      <dgm:prSet custT="1"/>
      <dgm:spPr/>
      <dgm:t>
        <a:bodyPr/>
        <a:lstStyle/>
        <a:p>
          <a:pPr algn="ctr"/>
          <a:r>
            <a:rPr lang="hr-HR" sz="2400" dirty="0" smtClean="0"/>
            <a:t>News program Editor-in-Chief</a:t>
          </a:r>
          <a:endParaRPr lang="en-US" sz="2400" dirty="0"/>
        </a:p>
      </dgm:t>
    </dgm:pt>
    <dgm:pt modelId="{54A3A634-A036-4E55-A140-CAD28AC74630}" type="parTrans" cxnId="{AEA65779-4632-4820-ABAC-506F3BFD6419}">
      <dgm:prSet/>
      <dgm:spPr/>
      <dgm:t>
        <a:bodyPr/>
        <a:lstStyle/>
        <a:p>
          <a:endParaRPr lang="en-US"/>
        </a:p>
      </dgm:t>
    </dgm:pt>
    <dgm:pt modelId="{B4983EE8-1DF8-4F2D-ADFD-CD1A6C251A7A}" type="sibTrans" cxnId="{AEA65779-4632-4820-ABAC-506F3BFD6419}">
      <dgm:prSet/>
      <dgm:spPr/>
      <dgm:t>
        <a:bodyPr/>
        <a:lstStyle/>
        <a:p>
          <a:endParaRPr lang="en-US"/>
        </a:p>
      </dgm:t>
    </dgm:pt>
    <dgm:pt modelId="{AD60C014-706D-4BE1-93CA-D70EBF419E0D}">
      <dgm:prSet custT="1"/>
      <dgm:spPr/>
      <dgm:t>
        <a:bodyPr/>
        <a:lstStyle/>
        <a:p>
          <a:r>
            <a:rPr lang="hr-HR" sz="2400" dirty="0" smtClean="0"/>
            <a:t>HTV (IMS): Katarina Periša Čakarun</a:t>
          </a:r>
          <a:endParaRPr lang="en-US" sz="2400" dirty="0"/>
        </a:p>
      </dgm:t>
    </dgm:pt>
    <dgm:pt modelId="{61ACEFF5-D1EB-45ED-918D-623F81FD3D93}" type="parTrans" cxnId="{C7A0ECF7-911D-41D0-81A8-B43188CA8E62}">
      <dgm:prSet/>
      <dgm:spPr/>
      <dgm:t>
        <a:bodyPr/>
        <a:lstStyle/>
        <a:p>
          <a:endParaRPr lang="en-US"/>
        </a:p>
      </dgm:t>
    </dgm:pt>
    <dgm:pt modelId="{662AE2ED-0C2B-42ED-9C7C-622A2471877F}" type="sibTrans" cxnId="{C7A0ECF7-911D-41D0-81A8-B43188CA8E62}">
      <dgm:prSet/>
      <dgm:spPr/>
      <dgm:t>
        <a:bodyPr/>
        <a:lstStyle/>
        <a:p>
          <a:endParaRPr lang="en-US"/>
        </a:p>
      </dgm:t>
    </dgm:pt>
    <dgm:pt modelId="{6EE5250F-4F70-48AC-8FA7-5CA620AA38A7}">
      <dgm:prSet custT="1"/>
      <dgm:spPr/>
      <dgm:t>
        <a:bodyPr/>
        <a:lstStyle/>
        <a:p>
          <a:r>
            <a:rPr lang="hr-HR" sz="2400" dirty="0" smtClean="0"/>
            <a:t>NovaTV: Ksenija Kardum</a:t>
          </a:r>
          <a:endParaRPr lang="en-US" sz="2400" dirty="0"/>
        </a:p>
      </dgm:t>
    </dgm:pt>
    <dgm:pt modelId="{5DBE692F-1CDC-45A0-80D6-E476AC4D6C52}" type="parTrans" cxnId="{9EB6B6B8-C987-4F4A-B8D9-E8AADFBAF9DB}">
      <dgm:prSet/>
      <dgm:spPr/>
      <dgm:t>
        <a:bodyPr/>
        <a:lstStyle/>
        <a:p>
          <a:endParaRPr lang="en-US"/>
        </a:p>
      </dgm:t>
    </dgm:pt>
    <dgm:pt modelId="{05E2CBA8-2272-4252-9E53-9D9CFD0868E3}" type="sibTrans" cxnId="{9EB6B6B8-C987-4F4A-B8D9-E8AADFBAF9DB}">
      <dgm:prSet/>
      <dgm:spPr/>
      <dgm:t>
        <a:bodyPr/>
        <a:lstStyle/>
        <a:p>
          <a:endParaRPr lang="en-US"/>
        </a:p>
      </dgm:t>
    </dgm:pt>
    <dgm:pt modelId="{131A5F07-8E2E-497A-9492-16CF0B4F590B}">
      <dgm:prSet custT="1"/>
      <dgm:spPr/>
      <dgm:t>
        <a:bodyPr/>
        <a:lstStyle/>
        <a:p>
          <a:r>
            <a:rPr lang="hr-HR" sz="2400" dirty="0" smtClean="0"/>
            <a:t>RTL: Željka Marijanović</a:t>
          </a:r>
          <a:endParaRPr lang="en-US" sz="2400" dirty="0"/>
        </a:p>
      </dgm:t>
    </dgm:pt>
    <dgm:pt modelId="{A8564170-7007-4A50-9C03-C941D16A2008}" type="parTrans" cxnId="{5043133C-CBA3-404B-A1C8-C4C0BF093613}">
      <dgm:prSet/>
      <dgm:spPr/>
      <dgm:t>
        <a:bodyPr/>
        <a:lstStyle/>
        <a:p>
          <a:endParaRPr lang="en-US"/>
        </a:p>
      </dgm:t>
    </dgm:pt>
    <dgm:pt modelId="{331C96F1-1D6B-4986-8370-FCC17A83E184}" type="sibTrans" cxnId="{5043133C-CBA3-404B-A1C8-C4C0BF093613}">
      <dgm:prSet/>
      <dgm:spPr/>
      <dgm:t>
        <a:bodyPr/>
        <a:lstStyle/>
        <a:p>
          <a:endParaRPr lang="en-US"/>
        </a:p>
      </dgm:t>
    </dgm:pt>
    <dgm:pt modelId="{67B43B52-9B71-4562-B687-D70C9C5D1C6B}" type="pres">
      <dgm:prSet presAssocID="{3D7B3C9F-56C7-4B5D-83BF-3469E2C202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9B7BC3-2862-4301-B2CB-22AFC7207E5A}" type="pres">
      <dgm:prSet presAssocID="{FB6050A8-08DB-4C5F-A492-7EAE4B7AF1BF}" presName="parentLin" presStyleCnt="0"/>
      <dgm:spPr/>
    </dgm:pt>
    <dgm:pt modelId="{AEF9DD0E-D73D-4D70-BDE5-63D05C82FCD8}" type="pres">
      <dgm:prSet presAssocID="{FB6050A8-08DB-4C5F-A492-7EAE4B7AF1BF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76BB1B2-87DD-4862-B172-215B57DDF375}" type="pres">
      <dgm:prSet presAssocID="{FB6050A8-08DB-4C5F-A492-7EAE4B7AF1B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E5F612-AC02-42D5-9F27-5ED4A2A40603}" type="pres">
      <dgm:prSet presAssocID="{FB6050A8-08DB-4C5F-A492-7EAE4B7AF1BF}" presName="negativeSpace" presStyleCnt="0"/>
      <dgm:spPr/>
    </dgm:pt>
    <dgm:pt modelId="{B3BA3D60-E54C-4FA1-B7C8-4781B88146EF}" type="pres">
      <dgm:prSet presAssocID="{FB6050A8-08DB-4C5F-A492-7EAE4B7AF1BF}" presName="childText" presStyleLbl="conFgAcc1" presStyleIdx="0" presStyleCnt="4">
        <dgm:presLayoutVars>
          <dgm:bulletEnabled val="1"/>
        </dgm:presLayoutVars>
      </dgm:prSet>
      <dgm:spPr/>
    </dgm:pt>
    <dgm:pt modelId="{7ADEF2AD-FCE9-4FCF-8779-9DAED7FDCC7B}" type="pres">
      <dgm:prSet presAssocID="{B4983EE8-1DF8-4F2D-ADFD-CD1A6C251A7A}" presName="spaceBetweenRectangles" presStyleCnt="0"/>
      <dgm:spPr/>
    </dgm:pt>
    <dgm:pt modelId="{091F261C-91AC-4673-9394-D04E81FF071C}" type="pres">
      <dgm:prSet presAssocID="{AD60C014-706D-4BE1-93CA-D70EBF419E0D}" presName="parentLin" presStyleCnt="0"/>
      <dgm:spPr/>
    </dgm:pt>
    <dgm:pt modelId="{2AC66A6C-7893-42D5-A952-21139DEF8F60}" type="pres">
      <dgm:prSet presAssocID="{AD60C014-706D-4BE1-93CA-D70EBF419E0D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C1807C3-6C1D-4EF3-96AC-22075F95AD31}" type="pres">
      <dgm:prSet presAssocID="{AD60C014-706D-4BE1-93CA-D70EBF419E0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4BDD5-507B-4C9D-846E-E6667824616F}" type="pres">
      <dgm:prSet presAssocID="{AD60C014-706D-4BE1-93CA-D70EBF419E0D}" presName="negativeSpace" presStyleCnt="0"/>
      <dgm:spPr/>
    </dgm:pt>
    <dgm:pt modelId="{FA372F38-9CC0-40D9-B42E-9EDA2525027C}" type="pres">
      <dgm:prSet presAssocID="{AD60C014-706D-4BE1-93CA-D70EBF419E0D}" presName="childText" presStyleLbl="conFgAcc1" presStyleIdx="1" presStyleCnt="4">
        <dgm:presLayoutVars>
          <dgm:bulletEnabled val="1"/>
        </dgm:presLayoutVars>
      </dgm:prSet>
      <dgm:spPr/>
    </dgm:pt>
    <dgm:pt modelId="{31A4E37C-B0CB-431E-ACFA-B8F8C0B9D133}" type="pres">
      <dgm:prSet presAssocID="{662AE2ED-0C2B-42ED-9C7C-622A2471877F}" presName="spaceBetweenRectangles" presStyleCnt="0"/>
      <dgm:spPr/>
    </dgm:pt>
    <dgm:pt modelId="{B1736048-F445-44F2-9DBD-10AF05561752}" type="pres">
      <dgm:prSet presAssocID="{6EE5250F-4F70-48AC-8FA7-5CA620AA38A7}" presName="parentLin" presStyleCnt="0"/>
      <dgm:spPr/>
    </dgm:pt>
    <dgm:pt modelId="{051CFC2C-61B2-4700-BDDA-73902CB8FD5A}" type="pres">
      <dgm:prSet presAssocID="{6EE5250F-4F70-48AC-8FA7-5CA620AA38A7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ADA0DD63-DF6A-4D5F-9634-0BC5963D9DD1}" type="pres">
      <dgm:prSet presAssocID="{6EE5250F-4F70-48AC-8FA7-5CA620AA38A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8E160-1BAC-4FC1-88C1-5A286D3D5245}" type="pres">
      <dgm:prSet presAssocID="{6EE5250F-4F70-48AC-8FA7-5CA620AA38A7}" presName="negativeSpace" presStyleCnt="0"/>
      <dgm:spPr/>
    </dgm:pt>
    <dgm:pt modelId="{0A98B61D-7DB8-41D5-B790-0569A229CEAD}" type="pres">
      <dgm:prSet presAssocID="{6EE5250F-4F70-48AC-8FA7-5CA620AA38A7}" presName="childText" presStyleLbl="conFgAcc1" presStyleIdx="2" presStyleCnt="4">
        <dgm:presLayoutVars>
          <dgm:bulletEnabled val="1"/>
        </dgm:presLayoutVars>
      </dgm:prSet>
      <dgm:spPr/>
    </dgm:pt>
    <dgm:pt modelId="{CEF1AF27-E67D-4EA1-9760-56707A45C6BE}" type="pres">
      <dgm:prSet presAssocID="{05E2CBA8-2272-4252-9E53-9D9CFD0868E3}" presName="spaceBetweenRectangles" presStyleCnt="0"/>
      <dgm:spPr/>
    </dgm:pt>
    <dgm:pt modelId="{D853516C-C25C-47E6-B7C4-9DFCBDC47A73}" type="pres">
      <dgm:prSet presAssocID="{131A5F07-8E2E-497A-9492-16CF0B4F590B}" presName="parentLin" presStyleCnt="0"/>
      <dgm:spPr/>
    </dgm:pt>
    <dgm:pt modelId="{E219176E-C292-4BEC-9A8D-5C67545BC55F}" type="pres">
      <dgm:prSet presAssocID="{131A5F07-8E2E-497A-9492-16CF0B4F590B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AFB7C46C-AEBA-4EE8-AB66-730710769164}" type="pres">
      <dgm:prSet presAssocID="{131A5F07-8E2E-497A-9492-16CF0B4F590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ABACA-7E1E-4300-A035-CCA4F626CF33}" type="pres">
      <dgm:prSet presAssocID="{131A5F07-8E2E-497A-9492-16CF0B4F590B}" presName="negativeSpace" presStyleCnt="0"/>
      <dgm:spPr/>
    </dgm:pt>
    <dgm:pt modelId="{521033C1-833B-454F-8AB3-15B57C258BEF}" type="pres">
      <dgm:prSet presAssocID="{131A5F07-8E2E-497A-9492-16CF0B4F590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47369D3-2E0A-4FAB-97B1-B1D43C84C5BC}" type="presOf" srcId="{AD60C014-706D-4BE1-93CA-D70EBF419E0D}" destId="{2AC66A6C-7893-42D5-A952-21139DEF8F60}" srcOrd="0" destOrd="0" presId="urn:microsoft.com/office/officeart/2005/8/layout/list1"/>
    <dgm:cxn modelId="{A4962EF6-5893-48A5-9B3C-A0365B66DA2E}" type="presOf" srcId="{FB6050A8-08DB-4C5F-A492-7EAE4B7AF1BF}" destId="{C76BB1B2-87DD-4862-B172-215B57DDF375}" srcOrd="1" destOrd="0" presId="urn:microsoft.com/office/officeart/2005/8/layout/list1"/>
    <dgm:cxn modelId="{DFE705BE-8317-413C-B5A1-182B2DDB4882}" type="presOf" srcId="{131A5F07-8E2E-497A-9492-16CF0B4F590B}" destId="{AFB7C46C-AEBA-4EE8-AB66-730710769164}" srcOrd="1" destOrd="0" presId="urn:microsoft.com/office/officeart/2005/8/layout/list1"/>
    <dgm:cxn modelId="{E6D3C3C5-2D96-4BF6-BC51-18F55CE13DC6}" type="presOf" srcId="{131A5F07-8E2E-497A-9492-16CF0B4F590B}" destId="{E219176E-C292-4BEC-9A8D-5C67545BC55F}" srcOrd="0" destOrd="0" presId="urn:microsoft.com/office/officeart/2005/8/layout/list1"/>
    <dgm:cxn modelId="{9EB6B6B8-C987-4F4A-B8D9-E8AADFBAF9DB}" srcId="{3D7B3C9F-56C7-4B5D-83BF-3469E2C202EF}" destId="{6EE5250F-4F70-48AC-8FA7-5CA620AA38A7}" srcOrd="2" destOrd="0" parTransId="{5DBE692F-1CDC-45A0-80D6-E476AC4D6C52}" sibTransId="{05E2CBA8-2272-4252-9E53-9D9CFD0868E3}"/>
    <dgm:cxn modelId="{23AE4355-8DD4-4806-A725-847D6F11F69F}" type="presOf" srcId="{AD60C014-706D-4BE1-93CA-D70EBF419E0D}" destId="{CC1807C3-6C1D-4EF3-96AC-22075F95AD31}" srcOrd="1" destOrd="0" presId="urn:microsoft.com/office/officeart/2005/8/layout/list1"/>
    <dgm:cxn modelId="{C7A0ECF7-911D-41D0-81A8-B43188CA8E62}" srcId="{3D7B3C9F-56C7-4B5D-83BF-3469E2C202EF}" destId="{AD60C014-706D-4BE1-93CA-D70EBF419E0D}" srcOrd="1" destOrd="0" parTransId="{61ACEFF5-D1EB-45ED-918D-623F81FD3D93}" sibTransId="{662AE2ED-0C2B-42ED-9C7C-622A2471877F}"/>
    <dgm:cxn modelId="{03883D10-217F-455C-B05D-48B2D3AE78CD}" type="presOf" srcId="{6EE5250F-4F70-48AC-8FA7-5CA620AA38A7}" destId="{ADA0DD63-DF6A-4D5F-9634-0BC5963D9DD1}" srcOrd="1" destOrd="0" presId="urn:microsoft.com/office/officeart/2005/8/layout/list1"/>
    <dgm:cxn modelId="{F6D9CE78-A99D-4EE0-AA80-C14EAFB0F031}" type="presOf" srcId="{6EE5250F-4F70-48AC-8FA7-5CA620AA38A7}" destId="{051CFC2C-61B2-4700-BDDA-73902CB8FD5A}" srcOrd="0" destOrd="0" presId="urn:microsoft.com/office/officeart/2005/8/layout/list1"/>
    <dgm:cxn modelId="{76477D7D-D251-4640-A220-F80C12418E44}" type="presOf" srcId="{3D7B3C9F-56C7-4B5D-83BF-3469E2C202EF}" destId="{67B43B52-9B71-4562-B687-D70C9C5D1C6B}" srcOrd="0" destOrd="0" presId="urn:microsoft.com/office/officeart/2005/8/layout/list1"/>
    <dgm:cxn modelId="{AEA65779-4632-4820-ABAC-506F3BFD6419}" srcId="{3D7B3C9F-56C7-4B5D-83BF-3469E2C202EF}" destId="{FB6050A8-08DB-4C5F-A492-7EAE4B7AF1BF}" srcOrd="0" destOrd="0" parTransId="{54A3A634-A036-4E55-A140-CAD28AC74630}" sibTransId="{B4983EE8-1DF8-4F2D-ADFD-CD1A6C251A7A}"/>
    <dgm:cxn modelId="{5043133C-CBA3-404B-A1C8-C4C0BF093613}" srcId="{3D7B3C9F-56C7-4B5D-83BF-3469E2C202EF}" destId="{131A5F07-8E2E-497A-9492-16CF0B4F590B}" srcOrd="3" destOrd="0" parTransId="{A8564170-7007-4A50-9C03-C941D16A2008}" sibTransId="{331C96F1-1D6B-4986-8370-FCC17A83E184}"/>
    <dgm:cxn modelId="{9688B9CE-4C3E-48D6-AA6E-0E07BC76245F}" type="presOf" srcId="{FB6050A8-08DB-4C5F-A492-7EAE4B7AF1BF}" destId="{AEF9DD0E-D73D-4D70-BDE5-63D05C82FCD8}" srcOrd="0" destOrd="0" presId="urn:microsoft.com/office/officeart/2005/8/layout/list1"/>
    <dgm:cxn modelId="{3E4904E0-F4DE-4994-ACEB-BC6788ECB03C}" type="presParOf" srcId="{67B43B52-9B71-4562-B687-D70C9C5D1C6B}" destId="{0C9B7BC3-2862-4301-B2CB-22AFC7207E5A}" srcOrd="0" destOrd="0" presId="urn:microsoft.com/office/officeart/2005/8/layout/list1"/>
    <dgm:cxn modelId="{2A488289-A1FB-4EF1-BEC8-42A97396FB77}" type="presParOf" srcId="{0C9B7BC3-2862-4301-B2CB-22AFC7207E5A}" destId="{AEF9DD0E-D73D-4D70-BDE5-63D05C82FCD8}" srcOrd="0" destOrd="0" presId="urn:microsoft.com/office/officeart/2005/8/layout/list1"/>
    <dgm:cxn modelId="{82EEF250-8EB6-4AC0-BD4C-DBBE4CFFD8C4}" type="presParOf" srcId="{0C9B7BC3-2862-4301-B2CB-22AFC7207E5A}" destId="{C76BB1B2-87DD-4862-B172-215B57DDF375}" srcOrd="1" destOrd="0" presId="urn:microsoft.com/office/officeart/2005/8/layout/list1"/>
    <dgm:cxn modelId="{DD317444-3873-4E69-8488-05E9F6E7F61F}" type="presParOf" srcId="{67B43B52-9B71-4562-B687-D70C9C5D1C6B}" destId="{D2E5F612-AC02-42D5-9F27-5ED4A2A40603}" srcOrd="1" destOrd="0" presId="urn:microsoft.com/office/officeart/2005/8/layout/list1"/>
    <dgm:cxn modelId="{EFA6D219-EAC4-4C3B-9544-50CD8785B0AD}" type="presParOf" srcId="{67B43B52-9B71-4562-B687-D70C9C5D1C6B}" destId="{B3BA3D60-E54C-4FA1-B7C8-4781B88146EF}" srcOrd="2" destOrd="0" presId="urn:microsoft.com/office/officeart/2005/8/layout/list1"/>
    <dgm:cxn modelId="{7579BA83-E5A0-481B-934A-85D7E0854DDD}" type="presParOf" srcId="{67B43B52-9B71-4562-B687-D70C9C5D1C6B}" destId="{7ADEF2AD-FCE9-4FCF-8779-9DAED7FDCC7B}" srcOrd="3" destOrd="0" presId="urn:microsoft.com/office/officeart/2005/8/layout/list1"/>
    <dgm:cxn modelId="{4795DAD6-E217-4B3F-8672-8E5E0FADBF51}" type="presParOf" srcId="{67B43B52-9B71-4562-B687-D70C9C5D1C6B}" destId="{091F261C-91AC-4673-9394-D04E81FF071C}" srcOrd="4" destOrd="0" presId="urn:microsoft.com/office/officeart/2005/8/layout/list1"/>
    <dgm:cxn modelId="{B6B16AFD-A99B-4A76-81A2-987B6D91D0F2}" type="presParOf" srcId="{091F261C-91AC-4673-9394-D04E81FF071C}" destId="{2AC66A6C-7893-42D5-A952-21139DEF8F60}" srcOrd="0" destOrd="0" presId="urn:microsoft.com/office/officeart/2005/8/layout/list1"/>
    <dgm:cxn modelId="{118F6F64-BA9B-4DE8-ABCD-984F1ACE578E}" type="presParOf" srcId="{091F261C-91AC-4673-9394-D04E81FF071C}" destId="{CC1807C3-6C1D-4EF3-96AC-22075F95AD31}" srcOrd="1" destOrd="0" presId="urn:microsoft.com/office/officeart/2005/8/layout/list1"/>
    <dgm:cxn modelId="{2AE1BE10-F32D-45BF-A6B1-389752E3E3E6}" type="presParOf" srcId="{67B43B52-9B71-4562-B687-D70C9C5D1C6B}" destId="{E874BDD5-507B-4C9D-846E-E6667824616F}" srcOrd="5" destOrd="0" presId="urn:microsoft.com/office/officeart/2005/8/layout/list1"/>
    <dgm:cxn modelId="{A613A5F5-D55C-45C5-A12A-D47D05F26A51}" type="presParOf" srcId="{67B43B52-9B71-4562-B687-D70C9C5D1C6B}" destId="{FA372F38-9CC0-40D9-B42E-9EDA2525027C}" srcOrd="6" destOrd="0" presId="urn:microsoft.com/office/officeart/2005/8/layout/list1"/>
    <dgm:cxn modelId="{E762C910-FE46-473F-B4F9-0239D5C70CF2}" type="presParOf" srcId="{67B43B52-9B71-4562-B687-D70C9C5D1C6B}" destId="{31A4E37C-B0CB-431E-ACFA-B8F8C0B9D133}" srcOrd="7" destOrd="0" presId="urn:microsoft.com/office/officeart/2005/8/layout/list1"/>
    <dgm:cxn modelId="{9CC46EA9-C818-467E-8BDE-342ED5238B6C}" type="presParOf" srcId="{67B43B52-9B71-4562-B687-D70C9C5D1C6B}" destId="{B1736048-F445-44F2-9DBD-10AF05561752}" srcOrd="8" destOrd="0" presId="urn:microsoft.com/office/officeart/2005/8/layout/list1"/>
    <dgm:cxn modelId="{71B7FD84-3C89-4642-B62F-C03BB304A03E}" type="presParOf" srcId="{B1736048-F445-44F2-9DBD-10AF05561752}" destId="{051CFC2C-61B2-4700-BDDA-73902CB8FD5A}" srcOrd="0" destOrd="0" presId="urn:microsoft.com/office/officeart/2005/8/layout/list1"/>
    <dgm:cxn modelId="{5135A352-96AA-466E-B767-8C81E71B0BA8}" type="presParOf" srcId="{B1736048-F445-44F2-9DBD-10AF05561752}" destId="{ADA0DD63-DF6A-4D5F-9634-0BC5963D9DD1}" srcOrd="1" destOrd="0" presId="urn:microsoft.com/office/officeart/2005/8/layout/list1"/>
    <dgm:cxn modelId="{762F2299-DA93-4D2D-872A-01800E46988D}" type="presParOf" srcId="{67B43B52-9B71-4562-B687-D70C9C5D1C6B}" destId="{6B18E160-1BAC-4FC1-88C1-5A286D3D5245}" srcOrd="9" destOrd="0" presId="urn:microsoft.com/office/officeart/2005/8/layout/list1"/>
    <dgm:cxn modelId="{DD335740-2395-4666-9B7E-62C58F95656B}" type="presParOf" srcId="{67B43B52-9B71-4562-B687-D70C9C5D1C6B}" destId="{0A98B61D-7DB8-41D5-B790-0569A229CEAD}" srcOrd="10" destOrd="0" presId="urn:microsoft.com/office/officeart/2005/8/layout/list1"/>
    <dgm:cxn modelId="{F8B2C463-B94B-474E-8FCF-F5EFE1719282}" type="presParOf" srcId="{67B43B52-9B71-4562-B687-D70C9C5D1C6B}" destId="{CEF1AF27-E67D-4EA1-9760-56707A45C6BE}" srcOrd="11" destOrd="0" presId="urn:microsoft.com/office/officeart/2005/8/layout/list1"/>
    <dgm:cxn modelId="{9FEF1DDE-25E0-4A44-9E57-E7CFF2377991}" type="presParOf" srcId="{67B43B52-9B71-4562-B687-D70C9C5D1C6B}" destId="{D853516C-C25C-47E6-B7C4-9DFCBDC47A73}" srcOrd="12" destOrd="0" presId="urn:microsoft.com/office/officeart/2005/8/layout/list1"/>
    <dgm:cxn modelId="{4359E13A-8C6D-4D7B-8745-9AFE510EB1D8}" type="presParOf" srcId="{D853516C-C25C-47E6-B7C4-9DFCBDC47A73}" destId="{E219176E-C292-4BEC-9A8D-5C67545BC55F}" srcOrd="0" destOrd="0" presId="urn:microsoft.com/office/officeart/2005/8/layout/list1"/>
    <dgm:cxn modelId="{C78538D4-90B7-437D-8F38-A8DB81E0B4BA}" type="presParOf" srcId="{D853516C-C25C-47E6-B7C4-9DFCBDC47A73}" destId="{AFB7C46C-AEBA-4EE8-AB66-730710769164}" srcOrd="1" destOrd="0" presId="urn:microsoft.com/office/officeart/2005/8/layout/list1"/>
    <dgm:cxn modelId="{A8BFE70B-91A5-458D-95A2-3676383474EF}" type="presParOf" srcId="{67B43B52-9B71-4562-B687-D70C9C5D1C6B}" destId="{FEFABACA-7E1E-4300-A035-CCA4F626CF33}" srcOrd="13" destOrd="0" presId="urn:microsoft.com/office/officeart/2005/8/layout/list1"/>
    <dgm:cxn modelId="{6573E924-F824-40E1-B2D0-84450407D481}" type="presParOf" srcId="{67B43B52-9B71-4562-B687-D70C9C5D1C6B}" destId="{521033C1-833B-454F-8AB3-15B57C258BE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A3D60-E54C-4FA1-B7C8-4781B88146EF}">
      <dsp:nvSpPr>
        <dsp:cNvPr id="0" name=""/>
        <dsp:cNvSpPr/>
      </dsp:nvSpPr>
      <dsp:spPr>
        <a:xfrm>
          <a:off x="0" y="438510"/>
          <a:ext cx="6628804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BB1B2-87DD-4862-B172-215B57DDF375}">
      <dsp:nvSpPr>
        <dsp:cNvPr id="0" name=""/>
        <dsp:cNvSpPr/>
      </dsp:nvSpPr>
      <dsp:spPr>
        <a:xfrm>
          <a:off x="331440" y="25230"/>
          <a:ext cx="4640162" cy="8265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News program Editor-in-Chief</a:t>
          </a:r>
          <a:endParaRPr lang="en-US" sz="2400" kern="1200" dirty="0"/>
        </a:p>
      </dsp:txBody>
      <dsp:txXfrm>
        <a:off x="371789" y="65579"/>
        <a:ext cx="4559464" cy="745862"/>
      </dsp:txXfrm>
    </dsp:sp>
    <dsp:sp modelId="{FA372F38-9CC0-40D9-B42E-9EDA2525027C}">
      <dsp:nvSpPr>
        <dsp:cNvPr id="0" name=""/>
        <dsp:cNvSpPr/>
      </dsp:nvSpPr>
      <dsp:spPr>
        <a:xfrm>
          <a:off x="0" y="1708590"/>
          <a:ext cx="6628804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807C3-6C1D-4EF3-96AC-22075F95AD31}">
      <dsp:nvSpPr>
        <dsp:cNvPr id="0" name=""/>
        <dsp:cNvSpPr/>
      </dsp:nvSpPr>
      <dsp:spPr>
        <a:xfrm>
          <a:off x="331440" y="1295310"/>
          <a:ext cx="4640162" cy="826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HTV (IMS): Katarina Periša Čakarun</a:t>
          </a:r>
          <a:endParaRPr lang="en-US" sz="2400" kern="1200" dirty="0"/>
        </a:p>
      </dsp:txBody>
      <dsp:txXfrm>
        <a:off x="371789" y="1335659"/>
        <a:ext cx="4559464" cy="745862"/>
      </dsp:txXfrm>
    </dsp:sp>
    <dsp:sp modelId="{0A98B61D-7DB8-41D5-B790-0569A229CEAD}">
      <dsp:nvSpPr>
        <dsp:cNvPr id="0" name=""/>
        <dsp:cNvSpPr/>
      </dsp:nvSpPr>
      <dsp:spPr>
        <a:xfrm>
          <a:off x="0" y="2978670"/>
          <a:ext cx="6628804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A0DD63-DF6A-4D5F-9634-0BC5963D9DD1}">
      <dsp:nvSpPr>
        <dsp:cNvPr id="0" name=""/>
        <dsp:cNvSpPr/>
      </dsp:nvSpPr>
      <dsp:spPr>
        <a:xfrm>
          <a:off x="331440" y="2565390"/>
          <a:ext cx="4640162" cy="8265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NovaTV: Ksenija Kardum</a:t>
          </a:r>
          <a:endParaRPr lang="en-US" sz="2400" kern="1200" dirty="0"/>
        </a:p>
      </dsp:txBody>
      <dsp:txXfrm>
        <a:off x="371789" y="2605739"/>
        <a:ext cx="4559464" cy="745862"/>
      </dsp:txXfrm>
    </dsp:sp>
    <dsp:sp modelId="{521033C1-833B-454F-8AB3-15B57C258BEF}">
      <dsp:nvSpPr>
        <dsp:cNvPr id="0" name=""/>
        <dsp:cNvSpPr/>
      </dsp:nvSpPr>
      <dsp:spPr>
        <a:xfrm>
          <a:off x="0" y="4248750"/>
          <a:ext cx="6628804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7C46C-AEBA-4EE8-AB66-730710769164}">
      <dsp:nvSpPr>
        <dsp:cNvPr id="0" name=""/>
        <dsp:cNvSpPr/>
      </dsp:nvSpPr>
      <dsp:spPr>
        <a:xfrm>
          <a:off x="331440" y="3835470"/>
          <a:ext cx="4640162" cy="8265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RTL: Željka Marijanović</a:t>
          </a:r>
          <a:endParaRPr lang="en-US" sz="2400" kern="1200" dirty="0"/>
        </a:p>
      </dsp:txBody>
      <dsp:txXfrm>
        <a:off x="371789" y="3875819"/>
        <a:ext cx="4559464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485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037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3191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5489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2930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1516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7050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335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169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147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172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082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762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8137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34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05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E25E-6597-4DD1-AA72-9E5D1247E841}" type="datetimeFigureOut">
              <a:rPr lang="hr-HR" smtClean="0"/>
              <a:t>29.1.2020.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08EDC6-71A7-443E-B611-FA691178A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553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F60271-0D81-4709-A2F9-5CDBFC011F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Panel 2</a:t>
            </a:r>
            <a:br>
              <a:rPr lang="hr-HR" dirty="0" smtClean="0"/>
            </a:br>
            <a:r>
              <a:rPr lang="en-US" b="1" dirty="0"/>
              <a:t>Gender Equality and Diversity in the </a:t>
            </a:r>
            <a:r>
              <a:rPr lang="en-US" b="1" dirty="0" smtClean="0"/>
              <a:t>Media</a:t>
            </a:r>
            <a:endParaRPr lang="hr-HR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C053536-07FF-4CE9-9CF1-AB3266902A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37045"/>
          </a:xfrm>
        </p:spPr>
        <p:txBody>
          <a:bodyPr>
            <a:normAutofit/>
          </a:bodyPr>
          <a:lstStyle/>
          <a:p>
            <a:pPr algn="l"/>
            <a:r>
              <a:rPr lang="hr-HR" b="1" dirty="0" smtClean="0"/>
              <a:t>Dr. Viktorija </a:t>
            </a:r>
            <a:r>
              <a:rPr lang="hr-HR" b="1" dirty="0"/>
              <a:t>Car</a:t>
            </a:r>
          </a:p>
          <a:p>
            <a:pPr algn="l"/>
            <a:r>
              <a:rPr lang="hr-HR" dirty="0" smtClean="0"/>
              <a:t>University of Zagreb</a:t>
            </a:r>
          </a:p>
          <a:p>
            <a:pPr algn="l"/>
            <a:r>
              <a:rPr lang="hr-HR" dirty="0" smtClean="0"/>
              <a:t>Media and Communication Department </a:t>
            </a:r>
          </a:p>
          <a:p>
            <a:pPr algn="l"/>
            <a:r>
              <a:rPr lang="hr-HR" dirty="0" smtClean="0"/>
              <a:t>Faculty of Political Science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8431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1959"/>
            <a:ext cx="8596668" cy="728421"/>
          </a:xfrm>
        </p:spPr>
        <p:txBody>
          <a:bodyPr/>
          <a:lstStyle/>
          <a:p>
            <a:pPr algn="ctr"/>
            <a:r>
              <a:rPr lang="hr-HR" dirty="0" smtClean="0"/>
              <a:t>HARD NEWS AND SOFT NEWS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5312"/>
              </p:ext>
            </p:extLst>
          </p:nvPr>
        </p:nvGraphicFramePr>
        <p:xfrm>
          <a:off x="356461" y="1418096"/>
          <a:ext cx="9058759" cy="4587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86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400" b="1" dirty="0" smtClean="0"/>
              <a:t>JOURNALISM STUDENTS IN CROATIA</a:t>
            </a:r>
            <a:endParaRPr lang="en-US" sz="4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127618"/>
              </p:ext>
            </p:extLst>
          </p:nvPr>
        </p:nvGraphicFramePr>
        <p:xfrm>
          <a:off x="0" y="1247614"/>
          <a:ext cx="11375756" cy="472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36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="" xmlns:a16="http://schemas.microsoft.com/office/drawing/2014/main" id="{A5EC319D-0FEA-4B95-A3EA-01E35672C9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A26F8D-2BCC-4AFF-9166-FB5B7263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357810"/>
            <a:ext cx="3804329" cy="45719"/>
          </a:xfrm>
        </p:spPr>
        <p:txBody>
          <a:bodyPr anchor="ctr">
            <a:normAutofit fontScale="90000"/>
          </a:bodyPr>
          <a:lstStyle/>
          <a:p>
            <a:endParaRPr lang="hr-HR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228684-D29C-4AC3-A4B4-CEB77DD87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98" y="1420154"/>
            <a:ext cx="5157421" cy="4804374"/>
          </a:xfrm>
        </p:spPr>
        <p:txBody>
          <a:bodyPr anchor="t">
            <a:noAutofit/>
          </a:bodyPr>
          <a:lstStyle/>
          <a:p>
            <a:pPr marL="0" indent="0" algn="ctr">
              <a:buNone/>
              <a:defRPr lang="en-US" sz="4400" b="1" i="0" u="none" strike="noStrike" kern="1200" baseline="0">
                <a:solidFill>
                  <a:srgbClr val="90C226"/>
                </a:solidFill>
                <a:latin typeface="+mj-lt"/>
                <a:ea typeface="+mj-ea"/>
                <a:cs typeface="+mj-cs"/>
              </a:defRPr>
            </a:pPr>
            <a:endParaRPr lang="hr-HR" sz="4400" b="1" dirty="0" smtClean="0">
              <a:solidFill>
                <a:srgbClr val="90C226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  <a:defRPr lang="en-US" sz="4400" b="1" i="0" u="none" strike="noStrike" kern="1200" baseline="0">
                <a:solidFill>
                  <a:srgbClr val="90C226"/>
                </a:solidFill>
                <a:latin typeface="+mj-lt"/>
                <a:ea typeface="+mj-ea"/>
                <a:cs typeface="+mj-cs"/>
              </a:defRPr>
            </a:pPr>
            <a:endParaRPr lang="hr-HR" sz="4400" b="1" dirty="0">
              <a:solidFill>
                <a:srgbClr val="90C226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  <a:defRPr lang="en-US" sz="4400" b="1" i="0" u="none" strike="noStrike" kern="1200" baseline="0">
                <a:solidFill>
                  <a:srgbClr val="90C226"/>
                </a:solidFill>
                <a:latin typeface="+mj-lt"/>
                <a:ea typeface="+mj-ea"/>
                <a:cs typeface="+mj-cs"/>
              </a:defRPr>
            </a:pPr>
            <a:r>
              <a:rPr lang="hr-HR" sz="4400" b="1" dirty="0" smtClean="0">
                <a:solidFill>
                  <a:srgbClr val="90C226"/>
                </a:solidFill>
                <a:latin typeface="+mj-lt"/>
                <a:ea typeface="+mj-ea"/>
                <a:cs typeface="+mj-cs"/>
              </a:rPr>
              <a:t>THANK YOU!</a:t>
            </a:r>
          </a:p>
          <a:p>
            <a:pPr marL="0" indent="0" algn="ctr">
              <a:buNone/>
              <a:defRPr lang="en-US" sz="4400" b="1" i="0" u="none" strike="noStrike" kern="1200" baseline="0">
                <a:solidFill>
                  <a:srgbClr val="90C226"/>
                </a:solidFill>
                <a:latin typeface="+mj-lt"/>
                <a:ea typeface="+mj-ea"/>
                <a:cs typeface="+mj-cs"/>
              </a:defRPr>
            </a:pPr>
            <a:endParaRPr lang="hr-HR" sz="4400" b="1" dirty="0">
              <a:solidFill>
                <a:srgbClr val="90C226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  <a:defRPr lang="en-US" sz="4400" b="1" i="0" u="none" strike="noStrike" kern="1200" baseline="0">
                <a:solidFill>
                  <a:srgbClr val="90C226"/>
                </a:solidFill>
                <a:latin typeface="+mj-lt"/>
                <a:ea typeface="+mj-ea"/>
                <a:cs typeface="+mj-cs"/>
              </a:defRPr>
            </a:pPr>
            <a:r>
              <a:rPr lang="hr-HR" sz="2800" b="1" dirty="0">
                <a:solidFill>
                  <a:srgbClr val="90C226"/>
                </a:solidFill>
                <a:latin typeface="+mj-lt"/>
                <a:ea typeface="+mj-ea"/>
                <a:cs typeface="+mj-cs"/>
              </a:rPr>
              <a:t>v</a:t>
            </a:r>
            <a:r>
              <a:rPr lang="hr-HR" sz="2800" b="1" dirty="0" smtClean="0">
                <a:solidFill>
                  <a:srgbClr val="90C226"/>
                </a:solidFill>
                <a:latin typeface="+mj-lt"/>
                <a:ea typeface="+mj-ea"/>
                <a:cs typeface="+mj-cs"/>
              </a:rPr>
              <a:t>iktorija.car@fpzg.hr</a:t>
            </a:r>
            <a:endParaRPr lang="hr-HR" sz="2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647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B4FAB9-0A22-4244-A5D9-8125A047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91159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Women in primetime TV newscasts</a:t>
            </a:r>
            <a:br>
              <a:rPr lang="hr-HR" dirty="0" smtClean="0"/>
            </a:br>
            <a:r>
              <a:rPr lang="hr-HR" dirty="0" smtClean="0"/>
              <a:t>2009-2013</a:t>
            </a:r>
            <a:br>
              <a:rPr lang="hr-HR" dirty="0" smtClean="0"/>
            </a:br>
            <a:r>
              <a:rPr lang="hr-HR" sz="2400" dirty="0" smtClean="0"/>
              <a:t>with students: Karolina Leaković, Anja Stević and Jelena Stipović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DFF6B2-00B4-476F-B0FA-D80CF2AFC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Sample: 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HTV, NovaTV and RTL primetime TV newscasts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representative </a:t>
            </a: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sample of TV news reports, startified by week days – total sample of </a:t>
            </a:r>
            <a:r>
              <a:rPr lang="hr-HR" sz="2400" b="1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3,148</a:t>
            </a: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 TV news reports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Dnevnik HTV-a: 939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Dnevnik NoveTV: 1,228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Vijesti RTL-a: 981</a:t>
            </a:r>
          </a:p>
          <a:p>
            <a:endParaRPr lang="hr-HR" sz="2400" dirty="0">
              <a:solidFill>
                <a:schemeClr val="tx1"/>
              </a:solidFill>
              <a:latin typeface="Trebuchet MS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11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="" xmlns:a16="http://schemas.microsoft.com/office/drawing/2014/main" id="{A5EC319D-0FEA-4B95-A3EA-01E35672C9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A26F8D-2BCC-4AFF-9166-FB5B7263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357810"/>
            <a:ext cx="3804329" cy="45719"/>
          </a:xfrm>
        </p:spPr>
        <p:txBody>
          <a:bodyPr anchor="ctr">
            <a:normAutofit fontScale="90000"/>
          </a:bodyPr>
          <a:lstStyle/>
          <a:p>
            <a:endParaRPr lang="hr-HR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64942"/>
              </p:ext>
            </p:extLst>
          </p:nvPr>
        </p:nvGraphicFramePr>
        <p:xfrm>
          <a:off x="-23488" y="666427"/>
          <a:ext cx="11616219" cy="5618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197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: Shape 29">
            <a:extLst>
              <a:ext uri="{FF2B5EF4-FFF2-40B4-BE49-F238E27FC236}">
                <a16:creationId xmlns="" xmlns:a16="http://schemas.microsoft.com/office/drawing/2014/main" id="{A5EC319D-0FEA-4B95-A3EA-01E35672C9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9A0BED-4B70-4788-BC50-2D1A7635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endParaRPr lang="hr-HR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FA955C0-F2F8-462C-8ECA-09F3D2F23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endParaRPr lang="hr-HR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32309247"/>
              </p:ext>
            </p:extLst>
          </p:nvPr>
        </p:nvGraphicFramePr>
        <p:xfrm>
          <a:off x="-1" y="880533"/>
          <a:ext cx="10817818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7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="" xmlns:a16="http://schemas.microsoft.com/office/drawing/2014/main" id="{A5EC319D-0FEA-4B95-A3EA-01E35672C9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A26F8D-2BCC-4AFF-9166-FB5B7263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357810"/>
            <a:ext cx="3804329" cy="45719"/>
          </a:xfrm>
        </p:spPr>
        <p:txBody>
          <a:bodyPr anchor="ctr">
            <a:normAutofit fontScale="90000"/>
          </a:bodyPr>
          <a:lstStyle/>
          <a:p>
            <a:endParaRPr lang="hr-HR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318420"/>
              </p:ext>
            </p:extLst>
          </p:nvPr>
        </p:nvGraphicFramePr>
        <p:xfrm>
          <a:off x="-12312" y="1030637"/>
          <a:ext cx="11566297" cy="4961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81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WHO ARE THESE WOMEN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Politicians</a:t>
            </a:r>
          </a:p>
          <a:p>
            <a:r>
              <a:rPr lang="hr-HR" sz="4000" dirty="0" smtClean="0"/>
              <a:t>Citizens</a:t>
            </a:r>
          </a:p>
          <a:p>
            <a:r>
              <a:rPr lang="hr-HR" sz="4000" dirty="0" smtClean="0"/>
              <a:t>Celebrities</a:t>
            </a:r>
          </a:p>
          <a:p>
            <a:r>
              <a:rPr lang="hr-HR" sz="4000" dirty="0" smtClean="0"/>
              <a:t>Public servants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822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="" xmlns:a16="http://schemas.microsoft.com/office/drawing/2014/main" id="{A5EC319D-0FEA-4B95-A3EA-01E35672C9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A26F8D-2BCC-4AFF-9166-FB5B7263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471" y="357810"/>
            <a:ext cx="6150581" cy="734821"/>
          </a:xfrm>
        </p:spPr>
        <p:txBody>
          <a:bodyPr anchor="ctr">
            <a:normAutofit/>
          </a:bodyPr>
          <a:lstStyle/>
          <a:p>
            <a:r>
              <a:rPr lang="hr-HR" dirty="0" smtClean="0">
                <a:solidFill>
                  <a:srgbClr val="FFFFFF"/>
                </a:solidFill>
              </a:rPr>
              <a:t>	WHO MAKES THE NEWS</a:t>
            </a:r>
            <a:endParaRPr lang="hr-HR" dirty="0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431304"/>
              </p:ext>
            </p:extLst>
          </p:nvPr>
        </p:nvGraphicFramePr>
        <p:xfrm>
          <a:off x="228007" y="1187979"/>
          <a:ext cx="11139999" cy="480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07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="" xmlns:a16="http://schemas.microsoft.com/office/drawing/2014/main" id="{655AE6B0-AC9E-4167-806F-E9DB135FC4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83735A-7EDE-4AD6-B5B4-B90EAC5B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endParaRPr lang="hr-HR" dirty="0"/>
          </a:p>
        </p:txBody>
      </p:sp>
      <p:grpSp>
        <p:nvGrpSpPr>
          <p:cNvPr id="8" name="Group 11">
            <a:extLst>
              <a:ext uri="{FF2B5EF4-FFF2-40B4-BE49-F238E27FC236}">
                <a16:creationId xmlns="" xmlns:a16="http://schemas.microsoft.com/office/drawing/2014/main" id="{3523416A-383B-4FDC-B4C9-D8EDDFE9C04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CB0D29D5-3F7C-4197-821B-6D60A66CC0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3">
              <a:extLst>
                <a:ext uri="{FF2B5EF4-FFF2-40B4-BE49-F238E27FC236}">
                  <a16:creationId xmlns="" xmlns:a16="http://schemas.microsoft.com/office/drawing/2014/main" id="{347FB49A-3541-428A-AADE-682A3C50563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="" xmlns:a16="http://schemas.microsoft.com/office/drawing/2014/main" id="{D96F53DC-08F1-42C6-B558-B83D54B2766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="" xmlns:a16="http://schemas.microsoft.com/office/drawing/2014/main" id="{AFE48CAF-A51C-463F-A570-ED99439A5C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="" xmlns:a16="http://schemas.microsoft.com/office/drawing/2014/main" id="{01F0C48B-50FF-4351-8207-16D0960483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="" xmlns:a16="http://schemas.microsoft.com/office/drawing/2014/main" id="{300384B6-5ED6-4F91-A548-B706D83751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="" xmlns:a16="http://schemas.microsoft.com/office/drawing/2014/main" id="{337AFFAE-C182-463C-9459-8AB3C69D9A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="" xmlns:a16="http://schemas.microsoft.com/office/drawing/2014/main" id="{510ACF17-C3F0-42BF-BDEB-D079277121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="" xmlns:a16="http://schemas.microsoft.com/office/drawing/2014/main" id="{E804EFD0-B84E-476F-9FC6-6C4A42EA00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87BD1F4E-A66D-4C06-86DA-8D56CA7A3B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="" xmlns:a16="http://schemas.microsoft.com/office/drawing/2014/main" id="{25A160F0-A0D2-404A-9904-255C2E380D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790506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03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B4FAB9-0A22-4244-A5D9-8125A047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29905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Women in primetime TV newscasts</a:t>
            </a:r>
            <a:br>
              <a:rPr lang="hr-HR" dirty="0" smtClean="0"/>
            </a:br>
            <a:r>
              <a:rPr lang="hr-HR" dirty="0" smtClean="0"/>
              <a:t>2017-2018</a:t>
            </a:r>
            <a:br>
              <a:rPr lang="hr-HR" dirty="0" smtClean="0"/>
            </a:br>
            <a:r>
              <a:rPr lang="hr-HR" sz="2000" dirty="0" smtClean="0"/>
              <a:t>with student Marijana Krištof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DFF6B2-00B4-476F-B0FA-D80CF2AFC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Sample: 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HTV, NovaTV and RTL primetime TV newscasts</a:t>
            </a:r>
          </a:p>
          <a:p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representative sample of TV news reports, startified by week days – total sample of </a:t>
            </a: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72 </a:t>
            </a: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TV </a:t>
            </a:r>
            <a:r>
              <a:rPr lang="hr-HR" sz="2400" dirty="0" smtClean="0">
                <a:solidFill>
                  <a:schemeClr val="tx1"/>
                </a:solidFill>
                <a:latin typeface="Trebuchet MS (Body)"/>
                <a:cs typeface="Times New Roman" panose="02020603050405020304" pitchFamily="18" charset="0"/>
              </a:rPr>
              <a:t>newscasts </a:t>
            </a:r>
            <a:endParaRPr lang="hr-HR" sz="2400" dirty="0" smtClean="0">
              <a:solidFill>
                <a:schemeClr val="tx1"/>
              </a:solidFill>
              <a:latin typeface="Trebuchet MS (Body)"/>
              <a:cs typeface="Times New Roman" panose="02020603050405020304" pitchFamily="18" charset="0"/>
            </a:endParaRPr>
          </a:p>
          <a:p>
            <a:endParaRPr lang="hr-HR" sz="2400" dirty="0">
              <a:solidFill>
                <a:schemeClr val="tx1"/>
              </a:solidFill>
              <a:latin typeface="Trebuchet MS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80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161</Words>
  <Application>Microsoft Office PowerPoint</Application>
  <PresentationFormat>Custom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Panel 2 Gender Equality and Diversity in the Media</vt:lpstr>
      <vt:lpstr>Women in primetime TV newscasts 2009-2013 with students: Karolina Leaković, Anja Stević and Jelena Stipović</vt:lpstr>
      <vt:lpstr>PowerPoint Presentation</vt:lpstr>
      <vt:lpstr>PowerPoint Presentation</vt:lpstr>
      <vt:lpstr>PowerPoint Presentation</vt:lpstr>
      <vt:lpstr>WHO ARE THESE WOMEN</vt:lpstr>
      <vt:lpstr> WHO MAKES THE NEWS</vt:lpstr>
      <vt:lpstr>PowerPoint Presentation</vt:lpstr>
      <vt:lpstr>Women in primetime TV newscasts 2017-2018 with student Marijana Krištof</vt:lpstr>
      <vt:lpstr>HARD NEWS AND SOFT NEWS</vt:lpstr>
      <vt:lpstr>JOURNALISM STUDENTS IN CROATIA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Redukcija plastike i korištenje alternativnih materijala</dc:title>
  <dc:creator>Lorena Ostric</dc:creator>
  <cp:lastModifiedBy>Viktorija Car</cp:lastModifiedBy>
  <cp:revision>15</cp:revision>
  <dcterms:created xsi:type="dcterms:W3CDTF">2020-01-08T19:21:16Z</dcterms:created>
  <dcterms:modified xsi:type="dcterms:W3CDTF">2020-01-29T16:12:38Z</dcterms:modified>
</cp:coreProperties>
</file>